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nva Sans" panose="020B0604020202020204" charset="0"/>
      <p:regular r:id="rId11"/>
    </p:embeddedFont>
    <p:embeddedFont>
      <p:font typeface="Canva Sans Bold" panose="020B0604020202020204" charset="0"/>
      <p:regular r:id="rId12"/>
    </p:embeddedFont>
    <p:embeddedFont>
      <p:font typeface="Computer Says No" panose="020B0604020202020204" charset="0"/>
      <p:regular r:id="rId13"/>
    </p:embeddedFont>
    <p:embeddedFont>
      <p:font typeface="Poppins Bold" panose="020B0604020202020204" charset="0"/>
      <p:regular r:id="rId14"/>
    </p:embeddedFont>
    <p:embeddedFont>
      <p:font typeface="Poppins Light" panose="00000400000000000000" pitchFamily="2" charset="0"/>
      <p:regular r:id="rId15"/>
    </p:embeddedFont>
    <p:embeddedFont>
      <p:font typeface="Times New Roman Bold" panose="02020803070505020304" pitchFamily="18"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5033" autoAdjust="0"/>
  </p:normalViewPr>
  <p:slideViewPr>
    <p:cSldViewPr>
      <p:cViewPr varScale="1">
        <p:scale>
          <a:sx n="55" d="100"/>
          <a:sy n="55" d="100"/>
        </p:scale>
        <p:origin x="403"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548"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6" name="Freeform 6"/>
          <p:cNvSpPr/>
          <p:nvPr/>
        </p:nvSpPr>
        <p:spPr>
          <a:xfrm>
            <a:off x="24547" y="1333816"/>
            <a:ext cx="3532051"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3"/>
            <a:stretch>
              <a:fillRect/>
            </a:stretch>
          </a:blipFill>
        </p:spPr>
        <p:txBody>
          <a:bodyPr/>
          <a:lstStyle/>
          <a:p>
            <a:endParaRPr lang="en-IN" dirty="0"/>
          </a:p>
        </p:txBody>
      </p:sp>
      <p:sp>
        <p:nvSpPr>
          <p:cNvPr id="7" name="Freeform 7"/>
          <p:cNvSpPr/>
          <p:nvPr/>
        </p:nvSpPr>
        <p:spPr>
          <a:xfrm>
            <a:off x="4389985" y="6393063"/>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4"/>
            <a:stretch>
              <a:fillRect/>
            </a:stretch>
          </a:blipFill>
        </p:spPr>
        <p:txBody>
          <a:bodyPr/>
          <a:lstStyle/>
          <a:p>
            <a:endParaRPr lang="en-IN" dirty="0"/>
          </a:p>
        </p:txBody>
      </p:sp>
      <p:sp>
        <p:nvSpPr>
          <p:cNvPr id="8" name="TextBox 8"/>
          <p:cNvSpPr txBox="1"/>
          <p:nvPr/>
        </p:nvSpPr>
        <p:spPr>
          <a:xfrm>
            <a:off x="1231528" y="3654360"/>
            <a:ext cx="8555330" cy="2517840"/>
          </a:xfrm>
          <a:prstGeom prst="rect">
            <a:avLst/>
          </a:prstGeom>
        </p:spPr>
        <p:txBody>
          <a:bodyPr lIns="0" tIns="0" rIns="0" bIns="0" rtlCol="0" anchor="t">
            <a:spAutoFit/>
          </a:bodyPr>
          <a:lstStyle/>
          <a:p>
            <a:pPr algn="ctr">
              <a:lnSpc>
                <a:spcPts val="9158"/>
              </a:lnSpc>
            </a:pPr>
            <a:r>
              <a:rPr lang="en-US" sz="12720" dirty="0">
                <a:solidFill>
                  <a:srgbClr val="6866E1"/>
                </a:solidFill>
                <a:latin typeface="Computer Says No"/>
              </a:rPr>
              <a:t>AI BASED X-RAY ANALYZER</a:t>
            </a:r>
          </a:p>
        </p:txBody>
      </p:sp>
      <p:sp>
        <p:nvSpPr>
          <p:cNvPr id="9" name="Freeform 9"/>
          <p:cNvSpPr/>
          <p:nvPr/>
        </p:nvSpPr>
        <p:spPr>
          <a:xfrm flipH="1">
            <a:off x="9992168" y="1795880"/>
            <a:ext cx="8078630" cy="11840963"/>
          </a:xfrm>
          <a:custGeom>
            <a:avLst/>
            <a:gdLst/>
            <a:ahLst/>
            <a:cxnLst/>
            <a:rect l="l" t="t" r="r" b="b"/>
            <a:pathLst>
              <a:path w="8078630" h="11840963">
                <a:moveTo>
                  <a:pt x="8078630" y="0"/>
                </a:moveTo>
                <a:lnTo>
                  <a:pt x="0" y="0"/>
                </a:lnTo>
                <a:lnTo>
                  <a:pt x="0" y="11840963"/>
                </a:lnTo>
                <a:lnTo>
                  <a:pt x="8078630" y="11840963"/>
                </a:lnTo>
                <a:lnTo>
                  <a:pt x="8078630" y="0"/>
                </a:lnTo>
                <a:close/>
              </a:path>
            </a:pathLst>
          </a:custGeom>
          <a:blipFill>
            <a:blip r:embed="rId5"/>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0" y="1290997"/>
            <a:ext cx="4829461" cy="2500874"/>
          </a:xfrm>
          <a:custGeom>
            <a:avLst/>
            <a:gdLst/>
            <a:ahLst/>
            <a:cxnLst/>
            <a:rect l="l" t="t" r="r" b="b"/>
            <a:pathLst>
              <a:path w="5726139" h="2500874">
                <a:moveTo>
                  <a:pt x="0" y="0"/>
                </a:moveTo>
                <a:lnTo>
                  <a:pt x="5726138" y="0"/>
                </a:lnTo>
                <a:lnTo>
                  <a:pt x="5726138" y="2500874"/>
                </a:lnTo>
                <a:lnTo>
                  <a:pt x="0" y="2500874"/>
                </a:lnTo>
                <a:lnTo>
                  <a:pt x="0" y="0"/>
                </a:lnTo>
                <a:close/>
              </a:path>
            </a:pathLst>
          </a:custGeom>
          <a:blipFill>
            <a:blip r:embed="rId2"/>
            <a:stretch>
              <a:fillRect/>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4838700"/>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txBody>
          <a:bodyPr/>
          <a:lstStyle/>
          <a:p>
            <a:endParaRPr lang="en-IN" dirty="0"/>
          </a:p>
        </p:txBody>
      </p:sp>
      <p:sp>
        <p:nvSpPr>
          <p:cNvPr id="8" name="TextBox 8"/>
          <p:cNvSpPr txBox="1"/>
          <p:nvPr/>
        </p:nvSpPr>
        <p:spPr>
          <a:xfrm>
            <a:off x="4829460" y="1833922"/>
            <a:ext cx="5353298" cy="2205732"/>
          </a:xfrm>
          <a:prstGeom prst="rect">
            <a:avLst/>
          </a:prstGeom>
        </p:spPr>
        <p:txBody>
          <a:bodyPr lIns="0" tIns="0" rIns="0" bIns="0" rtlCol="0" anchor="t">
            <a:spAutoFit/>
          </a:bodyPr>
          <a:lstStyle/>
          <a:p>
            <a:pPr marL="0" lvl="0" indent="0" algn="ctr">
              <a:lnSpc>
                <a:spcPts val="8583"/>
              </a:lnSpc>
              <a:spcBef>
                <a:spcPct val="0"/>
              </a:spcBef>
            </a:pPr>
            <a:r>
              <a:rPr lang="en-US" sz="11922" dirty="0">
                <a:solidFill>
                  <a:schemeClr val="bg1"/>
                </a:solidFill>
                <a:latin typeface="Computer Says No"/>
              </a:rPr>
              <a:t>TABLE OF CONTENTS</a:t>
            </a:r>
          </a:p>
        </p:txBody>
      </p:sp>
      <p:sp>
        <p:nvSpPr>
          <p:cNvPr id="9" name="TextBox 9"/>
          <p:cNvSpPr txBox="1"/>
          <p:nvPr/>
        </p:nvSpPr>
        <p:spPr>
          <a:xfrm>
            <a:off x="3006887" y="4342065"/>
            <a:ext cx="6125528" cy="3265534"/>
          </a:xfrm>
          <a:prstGeom prst="rect">
            <a:avLst/>
          </a:prstGeom>
        </p:spPr>
        <p:txBody>
          <a:bodyPr lIns="0" tIns="0" rIns="0" bIns="0" rtlCol="0" anchor="t">
            <a:spAutoFit/>
          </a:bodyPr>
          <a:lstStyle/>
          <a:p>
            <a:pPr marL="660796" lvl="1" indent="-330398">
              <a:lnSpc>
                <a:spcPts val="4284"/>
              </a:lnSpc>
              <a:buFont typeface="Arial"/>
              <a:buChar char="•"/>
            </a:pPr>
            <a:r>
              <a:rPr lang="en-US" sz="3060">
                <a:solidFill>
                  <a:srgbClr val="FFFFFF"/>
                </a:solidFill>
                <a:latin typeface="Poppins Light"/>
              </a:rPr>
              <a:t>Introduction</a:t>
            </a:r>
          </a:p>
          <a:p>
            <a:pPr marL="660796" lvl="1" indent="-330398">
              <a:lnSpc>
                <a:spcPts val="4284"/>
              </a:lnSpc>
              <a:buFont typeface="Arial"/>
              <a:buChar char="•"/>
            </a:pPr>
            <a:r>
              <a:rPr lang="en-US" sz="3060">
                <a:solidFill>
                  <a:srgbClr val="FFFFFF"/>
                </a:solidFill>
                <a:latin typeface="Poppins Light"/>
              </a:rPr>
              <a:t>Project Objectives</a:t>
            </a:r>
          </a:p>
          <a:p>
            <a:pPr marL="660796" lvl="1" indent="-330398">
              <a:lnSpc>
                <a:spcPts val="4284"/>
              </a:lnSpc>
              <a:buFont typeface="Arial"/>
              <a:buChar char="•"/>
            </a:pPr>
            <a:r>
              <a:rPr lang="en-US" sz="3060">
                <a:solidFill>
                  <a:srgbClr val="FFFFFF"/>
                </a:solidFill>
                <a:latin typeface="Poppins Light"/>
              </a:rPr>
              <a:t> Idea/Approach</a:t>
            </a:r>
          </a:p>
          <a:p>
            <a:pPr marL="660796" lvl="1" indent="-330398">
              <a:lnSpc>
                <a:spcPts val="4284"/>
              </a:lnSpc>
              <a:buFont typeface="Arial"/>
              <a:buChar char="•"/>
            </a:pPr>
            <a:r>
              <a:rPr lang="en-US" sz="3060">
                <a:solidFill>
                  <a:srgbClr val="FFFFFF"/>
                </a:solidFill>
                <a:latin typeface="Poppins Light"/>
              </a:rPr>
              <a:t>Tech Used</a:t>
            </a:r>
          </a:p>
          <a:p>
            <a:pPr marL="660796" lvl="1" indent="-330398">
              <a:lnSpc>
                <a:spcPts val="4284"/>
              </a:lnSpc>
              <a:buFont typeface="Arial"/>
              <a:buChar char="•"/>
            </a:pPr>
            <a:r>
              <a:rPr lang="en-US" sz="3060">
                <a:solidFill>
                  <a:srgbClr val="FFFFFF"/>
                </a:solidFill>
                <a:latin typeface="Poppins Light"/>
              </a:rPr>
              <a:t>Conclusion</a:t>
            </a:r>
          </a:p>
          <a:p>
            <a:pPr marL="660796" lvl="1" indent="-330398">
              <a:lnSpc>
                <a:spcPts val="4284"/>
              </a:lnSpc>
              <a:buFont typeface="Arial"/>
              <a:buChar char="•"/>
            </a:pPr>
            <a:r>
              <a:rPr lang="en-US" sz="3060">
                <a:solidFill>
                  <a:srgbClr val="FFFFFF"/>
                </a:solidFill>
                <a:latin typeface="Poppins Light"/>
              </a:rPr>
              <a:t>Reference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707851" y="1222001"/>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56862" y="2475264"/>
            <a:ext cx="7242648" cy="1507076"/>
          </a:xfrm>
          <a:prstGeom prst="rect">
            <a:avLst/>
          </a:prstGeom>
        </p:spPr>
        <p:txBody>
          <a:bodyPr lIns="0" tIns="0" rIns="0" bIns="0" rtlCol="0" anchor="t">
            <a:spAutoFit/>
          </a:bodyPr>
          <a:lstStyle/>
          <a:p>
            <a:pPr marL="0" lvl="0" indent="0" algn="ctr">
              <a:lnSpc>
                <a:spcPts val="10150"/>
              </a:lnSpc>
              <a:spcBef>
                <a:spcPct val="0"/>
              </a:spcBef>
            </a:pPr>
            <a:r>
              <a:rPr lang="en-US" sz="14097">
                <a:solidFill>
                  <a:srgbClr val="FFFFFF"/>
                </a:solidFill>
                <a:latin typeface="Computer Says No"/>
              </a:rPr>
              <a:t>GEMINI</a:t>
            </a:r>
          </a:p>
        </p:txBody>
      </p:sp>
      <p:sp>
        <p:nvSpPr>
          <p:cNvPr id="4" name="TextBox 4"/>
          <p:cNvSpPr txBox="1"/>
          <p:nvPr/>
        </p:nvSpPr>
        <p:spPr>
          <a:xfrm>
            <a:off x="618476" y="3619985"/>
            <a:ext cx="8525524" cy="5315156"/>
          </a:xfrm>
          <a:prstGeom prst="rect">
            <a:avLst/>
          </a:prstGeom>
        </p:spPr>
        <p:txBody>
          <a:bodyPr lIns="0" tIns="0" rIns="0" bIns="0" rtlCol="0" anchor="t">
            <a:spAutoFit/>
          </a:bodyPr>
          <a:lstStyle/>
          <a:p>
            <a:pPr>
              <a:lnSpc>
                <a:spcPts val="5238"/>
              </a:lnSpc>
            </a:pPr>
            <a:r>
              <a:rPr lang="en-US" sz="3741" dirty="0">
                <a:solidFill>
                  <a:srgbClr val="FFFFFF"/>
                </a:solidFill>
                <a:latin typeface="Times New Roman"/>
              </a:rPr>
              <a:t>Gemini is Google's most powerful AI model yet, capable of understanding various inputs like text, images, and even video. Google AI Studio is a web-based platform where developers can easily experiment with Gemini's capabilities.</a:t>
            </a:r>
          </a:p>
          <a:p>
            <a:pPr>
              <a:lnSpc>
                <a:spcPts val="5238"/>
              </a:lnSpc>
            </a:pPr>
            <a:r>
              <a:rPr lang="en-US" sz="3741" dirty="0">
                <a:solidFill>
                  <a:srgbClr val="FFFFFF"/>
                </a:solidFill>
                <a:latin typeface="Times New Roman"/>
              </a:rPr>
              <a:t>Gemini was </a:t>
            </a:r>
            <a:r>
              <a:rPr lang="en-US" sz="3741" dirty="0">
                <a:solidFill>
                  <a:srgbClr val="FFFFFF"/>
                </a:solidFill>
                <a:latin typeface="Times New Roman Bold"/>
              </a:rPr>
              <a:t>announced and showcased</a:t>
            </a:r>
            <a:r>
              <a:rPr lang="en-US" sz="3741" dirty="0">
                <a:solidFill>
                  <a:srgbClr val="FFFFFF"/>
                </a:solidFill>
                <a:latin typeface="Times New Roman"/>
              </a:rPr>
              <a:t> on December 23, 2023</a:t>
            </a:r>
          </a:p>
        </p:txBody>
      </p:sp>
      <p:sp>
        <p:nvSpPr>
          <p:cNvPr id="5" name="AutoShape 5"/>
          <p:cNvSpPr/>
          <p:nvPr/>
        </p:nvSpPr>
        <p:spPr>
          <a:xfrm>
            <a:off x="618476" y="5696538"/>
            <a:ext cx="0" cy="657225"/>
          </a:xfrm>
          <a:prstGeom prst="line">
            <a:avLst/>
          </a:prstGeom>
          <a:ln w="38100" cap="flat">
            <a:solidFill>
              <a:srgbClr val="FFFFFF"/>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8707851" y="1222001"/>
            <a:ext cx="8551449" cy="6896330"/>
          </a:xfrm>
          <a:custGeom>
            <a:avLst/>
            <a:gdLst/>
            <a:ahLst/>
            <a:cxnLst/>
            <a:rect l="l" t="t" r="r" b="b"/>
            <a:pathLst>
              <a:path w="8551449" h="6896330">
                <a:moveTo>
                  <a:pt x="0" y="0"/>
                </a:moveTo>
                <a:lnTo>
                  <a:pt x="8551449" y="0"/>
                </a:lnTo>
                <a:lnTo>
                  <a:pt x="8551449" y="6896330"/>
                </a:lnTo>
                <a:lnTo>
                  <a:pt x="0" y="6896330"/>
                </a:lnTo>
                <a:lnTo>
                  <a:pt x="0" y="0"/>
                </a:lnTo>
                <a:close/>
              </a:path>
            </a:pathLst>
          </a:custGeom>
          <a:blipFill>
            <a:blip r:embed="rId2"/>
            <a:stretch>
              <a:fillRect/>
            </a:stretch>
          </a:blipFill>
        </p:spPr>
      </p:sp>
      <p:sp>
        <p:nvSpPr>
          <p:cNvPr id="3" name="TextBox 3"/>
          <p:cNvSpPr txBox="1"/>
          <p:nvPr/>
        </p:nvSpPr>
        <p:spPr>
          <a:xfrm>
            <a:off x="1256862" y="2456214"/>
            <a:ext cx="7242648" cy="1479268"/>
          </a:xfrm>
          <a:prstGeom prst="rect">
            <a:avLst/>
          </a:prstGeom>
        </p:spPr>
        <p:txBody>
          <a:bodyPr lIns="0" tIns="0" rIns="0" bIns="0" rtlCol="0" anchor="t">
            <a:spAutoFit/>
          </a:bodyPr>
          <a:lstStyle/>
          <a:p>
            <a:pPr marL="0" lvl="0" indent="0" algn="ctr">
              <a:lnSpc>
                <a:spcPts val="9934"/>
              </a:lnSpc>
              <a:spcBef>
                <a:spcPct val="0"/>
              </a:spcBef>
            </a:pPr>
            <a:r>
              <a:rPr lang="en-US" sz="13797">
                <a:solidFill>
                  <a:srgbClr val="FFFFFF"/>
                </a:solidFill>
                <a:latin typeface="Computer Says No"/>
              </a:rPr>
              <a:t>OBJETIVES</a:t>
            </a:r>
          </a:p>
        </p:txBody>
      </p:sp>
      <p:sp>
        <p:nvSpPr>
          <p:cNvPr id="4" name="TextBox 4"/>
          <p:cNvSpPr txBox="1"/>
          <p:nvPr/>
        </p:nvSpPr>
        <p:spPr>
          <a:xfrm>
            <a:off x="1417791" y="3525111"/>
            <a:ext cx="7081720" cy="4125932"/>
          </a:xfrm>
          <a:prstGeom prst="rect">
            <a:avLst/>
          </a:prstGeom>
        </p:spPr>
        <p:txBody>
          <a:bodyPr lIns="0" tIns="0" rIns="0" bIns="0" rtlCol="0" anchor="t">
            <a:spAutoFit/>
          </a:bodyPr>
          <a:lstStyle/>
          <a:p>
            <a:pPr marL="634037" lvl="1" indent="-317018">
              <a:lnSpc>
                <a:spcPts val="4111"/>
              </a:lnSpc>
              <a:buFont typeface="Arial"/>
              <a:buChar char="•"/>
            </a:pPr>
            <a:r>
              <a:rPr lang="en-US" sz="2936">
                <a:solidFill>
                  <a:srgbClr val="FFFFFF"/>
                </a:solidFill>
                <a:latin typeface="Poppins Light"/>
              </a:rPr>
              <a:t>To create a user-friendly website that quickly identifies fractures in X-rays, offering clear and straightforward explanations, making it easier for anyone to understand their health status without complex medical terminology.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0" y="0"/>
            <a:ext cx="7794101" cy="9338533"/>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12564" r="-12564"/>
              </a:stretch>
            </a:blipFill>
          </p:spPr>
        </p:sp>
      </p:grpSp>
      <p:sp>
        <p:nvSpPr>
          <p:cNvPr id="4" name="TextBox 4"/>
          <p:cNvSpPr txBox="1"/>
          <p:nvPr/>
        </p:nvSpPr>
        <p:spPr>
          <a:xfrm>
            <a:off x="8437211" y="835214"/>
            <a:ext cx="8652476" cy="1034793"/>
          </a:xfrm>
          <a:prstGeom prst="rect">
            <a:avLst/>
          </a:prstGeom>
        </p:spPr>
        <p:txBody>
          <a:bodyPr lIns="0" tIns="0" rIns="0" bIns="0" rtlCol="0" anchor="t">
            <a:spAutoFit/>
          </a:bodyPr>
          <a:lstStyle/>
          <a:p>
            <a:pPr marL="0" lvl="0" indent="0">
              <a:lnSpc>
                <a:spcPts val="6934"/>
              </a:lnSpc>
              <a:spcBef>
                <a:spcPct val="0"/>
              </a:spcBef>
            </a:pPr>
            <a:r>
              <a:rPr lang="en-US" sz="9631">
                <a:solidFill>
                  <a:srgbClr val="FFFFFF"/>
                </a:solidFill>
                <a:latin typeface="Computer Says No"/>
              </a:rPr>
              <a:t>IDEA/APPROACH DETAIL</a:t>
            </a:r>
          </a:p>
        </p:txBody>
      </p:sp>
      <p:sp>
        <p:nvSpPr>
          <p:cNvPr id="6" name="Freeform 6"/>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3"/>
            <a:stretch>
              <a:fillRect/>
            </a:stretch>
          </a:blipFill>
        </p:spPr>
      </p:sp>
      <p:sp>
        <p:nvSpPr>
          <p:cNvPr id="7" name="TextBox 7"/>
          <p:cNvSpPr txBox="1"/>
          <p:nvPr/>
        </p:nvSpPr>
        <p:spPr>
          <a:xfrm>
            <a:off x="6936495" y="3661132"/>
            <a:ext cx="10978800" cy="6329810"/>
          </a:xfrm>
          <a:prstGeom prst="rect">
            <a:avLst/>
          </a:prstGeom>
        </p:spPr>
        <p:txBody>
          <a:bodyPr lIns="0" tIns="0" rIns="0" bIns="0" rtlCol="0" anchor="t">
            <a:spAutoFit/>
          </a:bodyPr>
          <a:lstStyle/>
          <a:p>
            <a:pPr marL="529464" lvl="1" indent="-264732">
              <a:lnSpc>
                <a:spcPts val="3433"/>
              </a:lnSpc>
              <a:buFont typeface="Arial"/>
              <a:buChar char="•"/>
            </a:pPr>
            <a:r>
              <a:rPr lang="en-US" sz="2452" dirty="0">
                <a:solidFill>
                  <a:srgbClr val="FFFFFF"/>
                </a:solidFill>
                <a:latin typeface="Canva Sans"/>
              </a:rPr>
              <a:t>Utilized Gemini Vision Pro  Selected a pre-trained model suitable for image recognition tasks as the starting point, customizing it to recognize patterns indicative of fractures and other relevant diseases in X-ray</a:t>
            </a:r>
          </a:p>
          <a:p>
            <a:pPr marL="551053" lvl="1" indent="-275527">
              <a:lnSpc>
                <a:spcPts val="3573"/>
              </a:lnSpc>
              <a:buFont typeface="Arial"/>
              <a:buChar char="•"/>
            </a:pPr>
            <a:r>
              <a:rPr lang="en-US" sz="2552" dirty="0">
                <a:solidFill>
                  <a:srgbClr val="FFFFFF"/>
                </a:solidFill>
                <a:latin typeface="Canva Sans"/>
              </a:rPr>
              <a:t>Transferred the model to Google AI Studio for advanced fine-tuning.</a:t>
            </a:r>
          </a:p>
          <a:p>
            <a:pPr marL="551053" lvl="1" indent="-275527">
              <a:lnSpc>
                <a:spcPts val="3573"/>
              </a:lnSpc>
              <a:buFont typeface="Arial"/>
              <a:buChar char="•"/>
            </a:pPr>
            <a:r>
              <a:rPr lang="en-US" sz="2552" dirty="0">
                <a:solidFill>
                  <a:srgbClr val="FFFFFF"/>
                </a:solidFill>
                <a:latin typeface="Canva Sans"/>
              </a:rPr>
              <a:t>Crafted detailed prompts to guide the model in identifying and distinguishing between different types of fractures and diseases visible in X-ray images.</a:t>
            </a:r>
          </a:p>
          <a:p>
            <a:pPr marL="551053" lvl="1" indent="-275527">
              <a:lnSpc>
                <a:spcPts val="3573"/>
              </a:lnSpc>
              <a:buFont typeface="Arial"/>
              <a:buChar char="•"/>
            </a:pPr>
            <a:r>
              <a:rPr lang="en-US" sz="2552" dirty="0">
                <a:solidFill>
                  <a:srgbClr val="FFFFFF"/>
                </a:solidFill>
                <a:latin typeface="Canva Sans"/>
              </a:rPr>
              <a:t>Designed a user-friendly website interface that allows users to easily upload X-ray images for analysis. The website provides clear, understandable results indicating the presence of fractures or diseases, making the tool accessible and useful for both medical professionals and the general public.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94186" y="406589"/>
            <a:ext cx="7937973" cy="9510914"/>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749" r="-39749"/>
              </a:stretch>
            </a:blipFill>
          </p:spPr>
        </p:sp>
      </p:grpSp>
      <p:sp>
        <p:nvSpPr>
          <p:cNvPr id="4" name="TextBox 4"/>
          <p:cNvSpPr txBox="1"/>
          <p:nvPr/>
        </p:nvSpPr>
        <p:spPr>
          <a:xfrm>
            <a:off x="8222735" y="2386246"/>
            <a:ext cx="8652476" cy="1034793"/>
          </a:xfrm>
          <a:prstGeom prst="rect">
            <a:avLst/>
          </a:prstGeom>
        </p:spPr>
        <p:txBody>
          <a:bodyPr lIns="0" tIns="0" rIns="0" bIns="0" rtlCol="0" anchor="t">
            <a:spAutoFit/>
          </a:bodyPr>
          <a:lstStyle/>
          <a:p>
            <a:pPr marL="0" lvl="0" indent="0">
              <a:lnSpc>
                <a:spcPts val="6934"/>
              </a:lnSpc>
              <a:spcBef>
                <a:spcPct val="0"/>
              </a:spcBef>
            </a:pPr>
            <a:r>
              <a:rPr lang="en-US" sz="9631">
                <a:solidFill>
                  <a:srgbClr val="FFFFFF"/>
                </a:solidFill>
                <a:latin typeface="Computer Says No"/>
              </a:rPr>
              <a:t>TECHNOLOGY STACK</a:t>
            </a:r>
          </a:p>
        </p:txBody>
      </p:sp>
      <p:sp>
        <p:nvSpPr>
          <p:cNvPr id="5" name="TextBox 5"/>
          <p:cNvSpPr txBox="1"/>
          <p:nvPr/>
        </p:nvSpPr>
        <p:spPr>
          <a:xfrm>
            <a:off x="7721360" y="3465768"/>
            <a:ext cx="8223524" cy="5091584"/>
          </a:xfrm>
          <a:prstGeom prst="rect">
            <a:avLst/>
          </a:prstGeom>
        </p:spPr>
        <p:txBody>
          <a:bodyPr lIns="0" tIns="0" rIns="0" bIns="0" rtlCol="0" anchor="t">
            <a:spAutoFit/>
          </a:bodyPr>
          <a:lstStyle/>
          <a:p>
            <a:pPr>
              <a:lnSpc>
                <a:spcPts val="4053"/>
              </a:lnSpc>
            </a:pPr>
            <a:r>
              <a:rPr lang="en-US" sz="2501">
                <a:solidFill>
                  <a:srgbClr val="FFFFFF"/>
                </a:solidFill>
                <a:latin typeface="Poppins Bold"/>
              </a:rPr>
              <a:t>1)   Frontend Development:</a:t>
            </a:r>
          </a:p>
          <a:p>
            <a:pPr marL="540154" lvl="1" indent="-270077">
              <a:lnSpc>
                <a:spcPts val="4053"/>
              </a:lnSpc>
              <a:buFont typeface="Arial"/>
              <a:buChar char="•"/>
            </a:pPr>
            <a:r>
              <a:rPr lang="en-US" sz="2501">
                <a:solidFill>
                  <a:srgbClr val="FFFFFF"/>
                </a:solidFill>
                <a:latin typeface="Poppins Bold"/>
              </a:rPr>
              <a:t>HTML</a:t>
            </a:r>
          </a:p>
          <a:p>
            <a:pPr marL="540154" lvl="1" indent="-270077">
              <a:lnSpc>
                <a:spcPts val="4053"/>
              </a:lnSpc>
              <a:buFont typeface="Arial"/>
              <a:buChar char="•"/>
            </a:pPr>
            <a:r>
              <a:rPr lang="en-US" sz="2501">
                <a:solidFill>
                  <a:srgbClr val="FFFFFF"/>
                </a:solidFill>
                <a:latin typeface="Poppins Bold"/>
              </a:rPr>
              <a:t>CSS</a:t>
            </a:r>
          </a:p>
          <a:p>
            <a:pPr marL="540154" lvl="1" indent="-270077">
              <a:lnSpc>
                <a:spcPts val="4053"/>
              </a:lnSpc>
              <a:buFont typeface="Arial"/>
              <a:buChar char="•"/>
            </a:pPr>
            <a:r>
              <a:rPr lang="en-US" sz="2501">
                <a:solidFill>
                  <a:srgbClr val="FFFFFF"/>
                </a:solidFill>
                <a:latin typeface="Poppins Bold"/>
              </a:rPr>
              <a:t>JAVASCRIPT</a:t>
            </a:r>
          </a:p>
          <a:p>
            <a:pPr>
              <a:lnSpc>
                <a:spcPts val="4053"/>
              </a:lnSpc>
            </a:pPr>
            <a:r>
              <a:rPr lang="en-US" sz="2501">
                <a:solidFill>
                  <a:srgbClr val="FFFFFF"/>
                </a:solidFill>
                <a:latin typeface="Poppins Bold"/>
              </a:rPr>
              <a:t>2) Backend Development:</a:t>
            </a:r>
          </a:p>
          <a:p>
            <a:pPr marL="540154" lvl="1" indent="-270077">
              <a:lnSpc>
                <a:spcPts val="4053"/>
              </a:lnSpc>
              <a:buFont typeface="Arial"/>
              <a:buChar char="•"/>
            </a:pPr>
            <a:r>
              <a:rPr lang="en-US" sz="2501">
                <a:solidFill>
                  <a:srgbClr val="FFFFFF"/>
                </a:solidFill>
                <a:latin typeface="Poppins Bold"/>
              </a:rPr>
              <a:t>Python</a:t>
            </a:r>
          </a:p>
          <a:p>
            <a:pPr marL="540154" lvl="1" indent="-270077">
              <a:lnSpc>
                <a:spcPts val="4053"/>
              </a:lnSpc>
              <a:buFont typeface="Arial"/>
              <a:buChar char="•"/>
            </a:pPr>
            <a:r>
              <a:rPr lang="en-US" sz="2501">
                <a:solidFill>
                  <a:srgbClr val="FFFFFF"/>
                </a:solidFill>
                <a:latin typeface="Poppins Bold"/>
              </a:rPr>
              <a:t>Flask</a:t>
            </a:r>
          </a:p>
          <a:p>
            <a:pPr marL="540154" lvl="1" indent="-270077">
              <a:lnSpc>
                <a:spcPts val="4053"/>
              </a:lnSpc>
              <a:buFont typeface="Arial"/>
              <a:buChar char="•"/>
            </a:pPr>
            <a:r>
              <a:rPr lang="en-US" sz="2501">
                <a:solidFill>
                  <a:srgbClr val="FFFFFF"/>
                </a:solidFill>
                <a:latin typeface="Poppins Bold"/>
              </a:rPr>
              <a:t>Gemini</a:t>
            </a:r>
          </a:p>
          <a:p>
            <a:pPr marL="540154" lvl="1" indent="-270077">
              <a:lnSpc>
                <a:spcPts val="4053"/>
              </a:lnSpc>
              <a:buFont typeface="Arial"/>
              <a:buChar char="•"/>
            </a:pPr>
            <a:r>
              <a:rPr lang="en-US" sz="2501">
                <a:solidFill>
                  <a:srgbClr val="FFFFFF"/>
                </a:solidFill>
                <a:latin typeface="Poppins Bold"/>
              </a:rPr>
              <a:t>Google AI Studio</a:t>
            </a:r>
          </a:p>
          <a:p>
            <a:pPr>
              <a:lnSpc>
                <a:spcPts val="3729"/>
              </a:lnSpc>
            </a:pPr>
            <a:endParaRPr lang="en-US" sz="2501">
              <a:solidFill>
                <a:srgbClr val="FFFFFF"/>
              </a:solidFill>
              <a:latin typeface="Poppins Bold"/>
            </a:endParaRPr>
          </a:p>
        </p:txBody>
      </p:sp>
      <p:sp>
        <p:nvSpPr>
          <p:cNvPr id="6" name="Freeform 6"/>
          <p:cNvSpPr/>
          <p:nvPr/>
        </p:nvSpPr>
        <p:spPr>
          <a:xfrm flipH="1">
            <a:off x="13487400" y="7124701"/>
            <a:ext cx="4800600" cy="316230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txBody>
          <a:bodyPr/>
          <a:lstStyle/>
          <a:p>
            <a:endParaRPr lang="en-IN" dirty="0"/>
          </a:p>
        </p:txBody>
      </p:sp>
      <p:sp>
        <p:nvSpPr>
          <p:cNvPr id="7" name="Freeform 7"/>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8620763">
            <a:off x="-429086" y="-676113"/>
            <a:ext cx="8987203" cy="4150026"/>
          </a:xfrm>
          <a:custGeom>
            <a:avLst/>
            <a:gdLst/>
            <a:ahLst/>
            <a:cxnLst/>
            <a:rect l="l" t="t" r="r" b="b"/>
            <a:pathLst>
              <a:path w="8987203" h="4150026">
                <a:moveTo>
                  <a:pt x="0" y="0"/>
                </a:moveTo>
                <a:lnTo>
                  <a:pt x="8987203" y="0"/>
                </a:lnTo>
                <a:lnTo>
                  <a:pt x="8987203" y="4150027"/>
                </a:lnTo>
                <a:lnTo>
                  <a:pt x="0" y="4150027"/>
                </a:lnTo>
                <a:lnTo>
                  <a:pt x="0" y="0"/>
                </a:lnTo>
                <a:close/>
              </a:path>
            </a:pathLst>
          </a:custGeom>
          <a:blipFill>
            <a:blip r:embed="rId2"/>
            <a:stretch>
              <a:fillRect/>
            </a:stretch>
          </a:blipFill>
        </p:spPr>
      </p:sp>
      <p:sp>
        <p:nvSpPr>
          <p:cNvPr id="3" name="Freeform 3"/>
          <p:cNvSpPr/>
          <p:nvPr/>
        </p:nvSpPr>
        <p:spPr>
          <a:xfrm>
            <a:off x="1692146" y="1213800"/>
            <a:ext cx="14684628" cy="7859399"/>
          </a:xfrm>
          <a:custGeom>
            <a:avLst/>
            <a:gdLst/>
            <a:ahLst/>
            <a:cxnLst/>
            <a:rect l="l" t="t" r="r" b="b"/>
            <a:pathLst>
              <a:path w="14684628" h="7859399">
                <a:moveTo>
                  <a:pt x="0" y="0"/>
                </a:moveTo>
                <a:lnTo>
                  <a:pt x="14684627" y="0"/>
                </a:lnTo>
                <a:lnTo>
                  <a:pt x="14684627" y="7859400"/>
                </a:lnTo>
                <a:lnTo>
                  <a:pt x="0" y="7859400"/>
                </a:lnTo>
                <a:lnTo>
                  <a:pt x="0" y="0"/>
                </a:lnTo>
                <a:close/>
              </a:path>
            </a:pathLst>
          </a:custGeom>
          <a:blipFill>
            <a:blip r:embed="rId3">
              <a:extLst>
                <a:ext uri="{96DAC541-7B7A-43D3-8B79-37D633B846F1}">
                  <asvg:svgBlip xmlns:asvg="http://schemas.microsoft.com/office/drawing/2016/SVG/main" r:embed="rId4"/>
                </a:ext>
              </a:extLst>
            </a:blip>
            <a:stretch>
              <a:fillRect t="-20258"/>
            </a:stretch>
          </a:blipFill>
        </p:spPr>
      </p:sp>
      <p:sp>
        <p:nvSpPr>
          <p:cNvPr id="4" name="Freeform 4"/>
          <p:cNvSpPr/>
          <p:nvPr/>
        </p:nvSpPr>
        <p:spPr>
          <a:xfrm>
            <a:off x="14990455" y="3417304"/>
            <a:ext cx="2965916" cy="6828198"/>
          </a:xfrm>
          <a:custGeom>
            <a:avLst/>
            <a:gdLst/>
            <a:ahLst/>
            <a:cxnLst/>
            <a:rect l="l" t="t" r="r" b="b"/>
            <a:pathLst>
              <a:path w="2965916" h="6828198">
                <a:moveTo>
                  <a:pt x="0" y="0"/>
                </a:moveTo>
                <a:lnTo>
                  <a:pt x="2965917" y="0"/>
                </a:lnTo>
                <a:lnTo>
                  <a:pt x="2965917" y="6828199"/>
                </a:lnTo>
                <a:lnTo>
                  <a:pt x="0" y="6828199"/>
                </a:lnTo>
                <a:lnTo>
                  <a:pt x="0" y="0"/>
                </a:lnTo>
                <a:close/>
              </a:path>
            </a:pathLst>
          </a:custGeom>
          <a:blipFill>
            <a:blip r:embed="rId5"/>
            <a:stretch>
              <a:fillRect/>
            </a:stretch>
          </a:blipFill>
        </p:spPr>
      </p:sp>
      <p:sp>
        <p:nvSpPr>
          <p:cNvPr id="5" name="Freeform 5"/>
          <p:cNvSpPr/>
          <p:nvPr/>
        </p:nvSpPr>
        <p:spPr>
          <a:xfrm>
            <a:off x="0" y="7021101"/>
            <a:ext cx="4171532" cy="3569725"/>
          </a:xfrm>
          <a:custGeom>
            <a:avLst/>
            <a:gdLst/>
            <a:ahLst/>
            <a:cxnLst/>
            <a:rect l="l" t="t" r="r" b="b"/>
            <a:pathLst>
              <a:path w="4171532" h="3569725">
                <a:moveTo>
                  <a:pt x="0" y="0"/>
                </a:moveTo>
                <a:lnTo>
                  <a:pt x="4171532" y="0"/>
                </a:lnTo>
                <a:lnTo>
                  <a:pt x="4171532" y="3569725"/>
                </a:lnTo>
                <a:lnTo>
                  <a:pt x="0" y="3569725"/>
                </a:lnTo>
                <a:lnTo>
                  <a:pt x="0" y="0"/>
                </a:lnTo>
                <a:close/>
              </a:path>
            </a:pathLst>
          </a:custGeom>
          <a:blipFill>
            <a:blip r:embed="rId6"/>
            <a:stretch>
              <a:fillRect/>
            </a:stretch>
          </a:blipFill>
        </p:spPr>
      </p:sp>
      <p:sp>
        <p:nvSpPr>
          <p:cNvPr id="6" name="TextBox 6"/>
          <p:cNvSpPr txBox="1"/>
          <p:nvPr/>
        </p:nvSpPr>
        <p:spPr>
          <a:xfrm>
            <a:off x="3337283" y="2327277"/>
            <a:ext cx="11613435" cy="1257094"/>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FFFFFF"/>
                </a:solidFill>
                <a:latin typeface="Computer Says No"/>
              </a:rPr>
              <a:t>CONCLUSION</a:t>
            </a:r>
          </a:p>
        </p:txBody>
      </p:sp>
      <p:sp>
        <p:nvSpPr>
          <p:cNvPr id="7" name="TextBox 7"/>
          <p:cNvSpPr txBox="1"/>
          <p:nvPr/>
        </p:nvSpPr>
        <p:spPr>
          <a:xfrm>
            <a:off x="4742828" y="3784357"/>
            <a:ext cx="10469841" cy="1788621"/>
          </a:xfrm>
          <a:prstGeom prst="rect">
            <a:avLst/>
          </a:prstGeom>
        </p:spPr>
        <p:txBody>
          <a:bodyPr lIns="0" tIns="0" rIns="0" bIns="0" rtlCol="0" anchor="t">
            <a:spAutoFit/>
          </a:bodyPr>
          <a:lstStyle/>
          <a:p>
            <a:pPr marL="471059" lvl="1" indent="-235530">
              <a:lnSpc>
                <a:spcPts val="3534"/>
              </a:lnSpc>
              <a:buFont typeface="Arial"/>
              <a:buChar char="•"/>
            </a:pPr>
            <a:r>
              <a:rPr lang="en-US" sz="2181">
                <a:solidFill>
                  <a:srgbClr val="FFFFFF"/>
                </a:solidFill>
                <a:latin typeface="Poppins Light"/>
              </a:rPr>
              <a:t>This project successfully harnesses the synergy of web development and artificial intelligence technologies to create an innovative, AI-powered X-ray analysis tool, significantly advancing the accuracy and efficiency of fracture detection in medical diagnostics.</a:t>
            </a:r>
          </a:p>
        </p:txBody>
      </p:sp>
      <p:sp>
        <p:nvSpPr>
          <p:cNvPr id="8" name="TextBox 8"/>
          <p:cNvSpPr txBox="1"/>
          <p:nvPr/>
        </p:nvSpPr>
        <p:spPr>
          <a:xfrm>
            <a:off x="4742828" y="6193228"/>
            <a:ext cx="10469841" cy="1788621"/>
          </a:xfrm>
          <a:prstGeom prst="rect">
            <a:avLst/>
          </a:prstGeom>
        </p:spPr>
        <p:txBody>
          <a:bodyPr lIns="0" tIns="0" rIns="0" bIns="0" rtlCol="0" anchor="t">
            <a:spAutoFit/>
          </a:bodyPr>
          <a:lstStyle/>
          <a:p>
            <a:pPr marL="471059" lvl="1" indent="-235530">
              <a:lnSpc>
                <a:spcPts val="3534"/>
              </a:lnSpc>
              <a:buFont typeface="Arial"/>
              <a:buChar char="•"/>
            </a:pPr>
            <a:r>
              <a:rPr lang="en-US" sz="2181">
                <a:solidFill>
                  <a:srgbClr val="FFFFFF"/>
                </a:solidFill>
                <a:latin typeface="Poppins Light"/>
              </a:rPr>
              <a:t>The ongoing need for such technological innovations is clear, as they hold the potential to revolutionize healthcare by improving diagnostic speed and accuracy, ultimately leading to better patient outcomes and more accessible healthcare services in the future.</a:t>
            </a:r>
          </a:p>
        </p:txBody>
      </p:sp>
      <p:sp>
        <p:nvSpPr>
          <p:cNvPr id="9" name="AutoShape 9"/>
          <p:cNvSpPr/>
          <p:nvPr/>
        </p:nvSpPr>
        <p:spPr>
          <a:xfrm flipV="1">
            <a:off x="4412617" y="5774369"/>
            <a:ext cx="11130264" cy="84358"/>
          </a:xfrm>
          <a:prstGeom prst="line">
            <a:avLst/>
          </a:prstGeom>
          <a:ln w="38100" cap="flat">
            <a:solidFill>
              <a:srgbClr val="FFFFFF"/>
            </a:solidFill>
            <a:prstDash val="solid"/>
            <a:headEnd type="none" w="sm" len="sm"/>
            <a:tailEnd type="none" w="sm" len="sm"/>
          </a:ln>
        </p:spPr>
      </p:sp>
      <p:sp>
        <p:nvSpPr>
          <p:cNvPr id="10" name="Freeform 10"/>
          <p:cNvSpPr/>
          <p:nvPr/>
        </p:nvSpPr>
        <p:spPr>
          <a:xfrm>
            <a:off x="2525894" y="3834856"/>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TextBox 11"/>
          <p:cNvSpPr txBox="1"/>
          <p:nvPr/>
        </p:nvSpPr>
        <p:spPr>
          <a:xfrm>
            <a:off x="2812498" y="4111734"/>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01</a:t>
            </a:r>
          </a:p>
        </p:txBody>
      </p:sp>
      <p:sp>
        <p:nvSpPr>
          <p:cNvPr id="12" name="Freeform 12"/>
          <p:cNvSpPr/>
          <p:nvPr/>
        </p:nvSpPr>
        <p:spPr>
          <a:xfrm>
            <a:off x="2525894" y="6554525"/>
            <a:ext cx="1886578" cy="1555641"/>
          </a:xfrm>
          <a:custGeom>
            <a:avLst/>
            <a:gdLst/>
            <a:ahLst/>
            <a:cxnLst/>
            <a:rect l="l" t="t" r="r" b="b"/>
            <a:pathLst>
              <a:path w="1886578" h="1555641">
                <a:moveTo>
                  <a:pt x="0" y="0"/>
                </a:moveTo>
                <a:lnTo>
                  <a:pt x="1886578" y="0"/>
                </a:lnTo>
                <a:lnTo>
                  <a:pt x="1886578" y="1555641"/>
                </a:lnTo>
                <a:lnTo>
                  <a:pt x="0" y="155564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3" name="TextBox 13"/>
          <p:cNvSpPr txBox="1"/>
          <p:nvPr/>
        </p:nvSpPr>
        <p:spPr>
          <a:xfrm>
            <a:off x="2812498" y="6831403"/>
            <a:ext cx="1420551" cy="1260582"/>
          </a:xfrm>
          <a:prstGeom prst="rect">
            <a:avLst/>
          </a:prstGeom>
        </p:spPr>
        <p:txBody>
          <a:bodyPr lIns="0" tIns="0" rIns="0" bIns="0" rtlCol="0" anchor="t">
            <a:spAutoFit/>
          </a:bodyPr>
          <a:lstStyle/>
          <a:p>
            <a:pPr marL="0" lvl="0" indent="0" algn="ctr">
              <a:lnSpc>
                <a:spcPts val="8435"/>
              </a:lnSpc>
              <a:spcBef>
                <a:spcPct val="0"/>
              </a:spcBef>
            </a:pPr>
            <a:r>
              <a:rPr lang="en-US" sz="11715">
                <a:solidFill>
                  <a:srgbClr val="6866E1"/>
                </a:solidFill>
                <a:latin typeface="Computer Says No"/>
              </a:rPr>
              <a:t>02</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extBox 2"/>
          <p:cNvSpPr txBox="1"/>
          <p:nvPr/>
        </p:nvSpPr>
        <p:spPr>
          <a:xfrm>
            <a:off x="5452019" y="324067"/>
            <a:ext cx="6429494" cy="1566544"/>
          </a:xfrm>
          <a:prstGeom prst="rect">
            <a:avLst/>
          </a:prstGeom>
        </p:spPr>
        <p:txBody>
          <a:bodyPr lIns="0" tIns="0" rIns="0" bIns="0" rtlCol="0" anchor="t">
            <a:spAutoFit/>
          </a:bodyPr>
          <a:lstStyle/>
          <a:p>
            <a:pPr algn="ctr">
              <a:lnSpc>
                <a:spcPts val="12880"/>
              </a:lnSpc>
            </a:pPr>
            <a:r>
              <a:rPr lang="en-US" sz="9200" dirty="0">
                <a:solidFill>
                  <a:srgbClr val="FFFFFF"/>
                </a:solidFill>
                <a:latin typeface="Canva Sans Bold"/>
              </a:rPr>
              <a:t>References</a:t>
            </a:r>
          </a:p>
        </p:txBody>
      </p:sp>
      <p:sp>
        <p:nvSpPr>
          <p:cNvPr id="5" name="TextBox 4">
            <a:extLst>
              <a:ext uri="{FF2B5EF4-FFF2-40B4-BE49-F238E27FC236}">
                <a16:creationId xmlns:a16="http://schemas.microsoft.com/office/drawing/2014/main" id="{93D6FE59-9B4F-0096-5C35-EB86DF87C080}"/>
              </a:ext>
            </a:extLst>
          </p:cNvPr>
          <p:cNvSpPr txBox="1"/>
          <p:nvPr/>
        </p:nvSpPr>
        <p:spPr>
          <a:xfrm>
            <a:off x="1295400" y="1890611"/>
            <a:ext cx="17179381" cy="1438984"/>
          </a:xfrm>
          <a:prstGeom prst="rect">
            <a:avLst/>
          </a:prstGeom>
          <a:noFill/>
        </p:spPr>
        <p:txBody>
          <a:bodyPr wrap="square">
            <a:spAutoFit/>
          </a:bodyPr>
          <a:lstStyle/>
          <a:p>
            <a:pPr marL="457200" indent="-457200">
              <a:lnSpc>
                <a:spcPts val="12880"/>
              </a:lnSpc>
              <a:buFont typeface="Arial" panose="020B0604020202020204" pitchFamily="34" charset="0"/>
              <a:buChar char="•"/>
            </a:pPr>
            <a:r>
              <a:rPr lang="en-US" sz="3200" dirty="0">
                <a:solidFill>
                  <a:srgbClr val="FFFFFF"/>
                </a:solidFill>
                <a:latin typeface="Canva Sans Bold"/>
              </a:rPr>
              <a:t>https://ai.google.dev/docs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AutoShape 2"/>
          <p:cNvSpPr/>
          <p:nvPr/>
        </p:nvSpPr>
        <p:spPr>
          <a:xfrm>
            <a:off x="5764344" y="5958420"/>
            <a:ext cx="0" cy="5145633"/>
          </a:xfrm>
          <a:prstGeom prst="line">
            <a:avLst/>
          </a:prstGeom>
          <a:ln w="38100" cap="flat">
            <a:solidFill>
              <a:srgbClr val="FFFFFF"/>
            </a:solidFill>
            <a:prstDash val="solid"/>
            <a:headEnd type="none" w="sm" len="sm"/>
            <a:tailEnd type="none" w="sm" len="sm"/>
          </a:ln>
        </p:spPr>
      </p:sp>
      <p:sp>
        <p:nvSpPr>
          <p:cNvPr id="3" name="AutoShape 3"/>
          <p:cNvSpPr/>
          <p:nvPr/>
        </p:nvSpPr>
        <p:spPr>
          <a:xfrm>
            <a:off x="5802444" y="-2572817"/>
            <a:ext cx="0" cy="5145633"/>
          </a:xfrm>
          <a:prstGeom prst="line">
            <a:avLst/>
          </a:prstGeom>
          <a:ln w="38100" cap="flat">
            <a:solidFill>
              <a:srgbClr val="FFFFFF"/>
            </a:solidFill>
            <a:prstDash val="solid"/>
            <a:headEnd type="none" w="sm" len="sm"/>
            <a:tailEnd type="none" w="sm" len="sm"/>
          </a:ln>
        </p:spPr>
      </p:sp>
      <p:sp>
        <p:nvSpPr>
          <p:cNvPr id="4" name="Freeform 4"/>
          <p:cNvSpPr/>
          <p:nvPr/>
        </p:nvSpPr>
        <p:spPr>
          <a:xfrm>
            <a:off x="10208092" y="-3588763"/>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2"/>
            <a:stretch>
              <a:fillRect/>
            </a:stretch>
          </a:blipFill>
        </p:spPr>
      </p:sp>
      <p:sp>
        <p:nvSpPr>
          <p:cNvPr id="6" name="TextBox 6"/>
          <p:cNvSpPr txBox="1"/>
          <p:nvPr/>
        </p:nvSpPr>
        <p:spPr>
          <a:xfrm>
            <a:off x="1619702" y="2582224"/>
            <a:ext cx="7747874" cy="2963247"/>
          </a:xfrm>
          <a:prstGeom prst="rect">
            <a:avLst/>
          </a:prstGeom>
        </p:spPr>
        <p:txBody>
          <a:bodyPr lIns="0" tIns="0" rIns="0" bIns="0" rtlCol="0" anchor="t">
            <a:spAutoFit/>
          </a:bodyPr>
          <a:lstStyle/>
          <a:p>
            <a:pPr marL="0" lvl="0" indent="0" algn="ctr">
              <a:lnSpc>
                <a:spcPts val="26366"/>
              </a:lnSpc>
            </a:pPr>
            <a:r>
              <a:rPr lang="en-US" sz="18833" dirty="0">
                <a:solidFill>
                  <a:schemeClr val="bg1"/>
                </a:solidFill>
                <a:latin typeface="Computer Says No"/>
              </a:rPr>
              <a:t>THANK YOU!</a:t>
            </a:r>
          </a:p>
        </p:txBody>
      </p:sp>
      <p:sp>
        <p:nvSpPr>
          <p:cNvPr id="7" name="Freeform 7"/>
          <p:cNvSpPr/>
          <p:nvPr/>
        </p:nvSpPr>
        <p:spPr>
          <a:xfrm>
            <a:off x="9144000" y="1550639"/>
            <a:ext cx="8001878" cy="8071895"/>
          </a:xfrm>
          <a:custGeom>
            <a:avLst/>
            <a:gdLst/>
            <a:ahLst/>
            <a:cxnLst/>
            <a:rect l="l" t="t" r="r" b="b"/>
            <a:pathLst>
              <a:path w="8001878" h="8071895">
                <a:moveTo>
                  <a:pt x="0" y="0"/>
                </a:moveTo>
                <a:lnTo>
                  <a:pt x="8001878" y="0"/>
                </a:lnTo>
                <a:lnTo>
                  <a:pt x="8001878" y="8071894"/>
                </a:lnTo>
                <a:lnTo>
                  <a:pt x="0" y="8071894"/>
                </a:lnTo>
                <a:lnTo>
                  <a:pt x="0" y="0"/>
                </a:lnTo>
                <a:close/>
              </a:path>
            </a:pathLst>
          </a:custGeom>
          <a:blipFill>
            <a:blip r:embed="rId3"/>
            <a:stretch>
              <a:fillRect/>
            </a:stretch>
          </a:blipFill>
        </p:spPr>
      </p:sp>
      <p:sp>
        <p:nvSpPr>
          <p:cNvPr id="8" name="Freeform 8"/>
          <p:cNvSpPr/>
          <p:nvPr/>
        </p:nvSpPr>
        <p:spPr>
          <a:xfrm>
            <a:off x="-232662" y="5295900"/>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9" name="Freeform 9"/>
          <p:cNvSpPr/>
          <p:nvPr/>
        </p:nvSpPr>
        <p:spPr>
          <a:xfrm>
            <a:off x="14771515" y="-3149182"/>
            <a:ext cx="6049393" cy="5290528"/>
          </a:xfrm>
          <a:custGeom>
            <a:avLst/>
            <a:gdLst/>
            <a:ahLst/>
            <a:cxnLst/>
            <a:rect l="l" t="t" r="r" b="b"/>
            <a:pathLst>
              <a:path w="6049393" h="5290528">
                <a:moveTo>
                  <a:pt x="0" y="0"/>
                </a:moveTo>
                <a:lnTo>
                  <a:pt x="6049392" y="0"/>
                </a:lnTo>
                <a:lnTo>
                  <a:pt x="6049392" y="5290527"/>
                </a:lnTo>
                <a:lnTo>
                  <a:pt x="0" y="5290527"/>
                </a:lnTo>
                <a:lnTo>
                  <a:pt x="0" y="0"/>
                </a:lnTo>
                <a:close/>
              </a:path>
            </a:pathLst>
          </a:custGeom>
          <a:blipFill>
            <a:blip r:embed="rId4"/>
            <a:stretch>
              <a:fillRect/>
            </a:stretch>
          </a:blipFill>
        </p:spPr>
      </p:sp>
      <p:sp>
        <p:nvSpPr>
          <p:cNvPr id="10" name="TextBox 10"/>
          <p:cNvSpPr txBox="1"/>
          <p:nvPr/>
        </p:nvSpPr>
        <p:spPr>
          <a:xfrm>
            <a:off x="1619761" y="8371205"/>
            <a:ext cx="9761459" cy="887095"/>
          </a:xfrm>
          <a:prstGeom prst="rect">
            <a:avLst/>
          </a:prstGeom>
        </p:spPr>
        <p:txBody>
          <a:bodyPr lIns="0" tIns="0" rIns="0" bIns="0" rtlCol="0" anchor="t">
            <a:spAutoFit/>
          </a:bodyPr>
          <a:lstStyle/>
          <a:p>
            <a:pPr algn="ctr">
              <a:lnSpc>
                <a:spcPts val="7279"/>
              </a:lnSpc>
            </a:pPr>
            <a:r>
              <a:rPr lang="en-US" sz="5199" dirty="0">
                <a:solidFill>
                  <a:srgbClr val="FFFFFF"/>
                </a:solidFill>
                <a:latin typeface="Canva Sans Bold"/>
              </a:rPr>
              <a:t>PRESENTED BY: HACKIEE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335</Words>
  <Application>Microsoft Office PowerPoint</Application>
  <PresentationFormat>Custom</PresentationFormat>
  <Paragraphs>37</Paragraphs>
  <Slides>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Times New Roman</vt:lpstr>
      <vt:lpstr>Times New Roman Bold</vt:lpstr>
      <vt:lpstr>Poppins Bold</vt:lpstr>
      <vt:lpstr>Calibri</vt:lpstr>
      <vt:lpstr>Computer Says No</vt:lpstr>
      <vt:lpstr>Arial</vt:lpstr>
      <vt:lpstr>Poppins Light</vt:lpstr>
      <vt:lpstr>Canva Sans</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Business Presentation in Dark Blue Pink Abstract Tech Style</dc:title>
  <dc:creator>Ronit kothari</dc:creator>
  <cp:lastModifiedBy>Abhishek Parmar</cp:lastModifiedBy>
  <cp:revision>5</cp:revision>
  <dcterms:created xsi:type="dcterms:W3CDTF">2006-08-16T00:00:00Z</dcterms:created>
  <dcterms:modified xsi:type="dcterms:W3CDTF">2024-02-24T17:45:36Z</dcterms:modified>
  <dc:identifier>DAFvdb3O1o8</dc:identifier>
</cp:coreProperties>
</file>

<file path=docProps/thumbnail.jpeg>
</file>